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72" r:id="rId2"/>
    <p:sldId id="256" r:id="rId3"/>
    <p:sldId id="257" r:id="rId4"/>
    <p:sldId id="258" r:id="rId5"/>
    <p:sldId id="259" r:id="rId6"/>
    <p:sldId id="273" r:id="rId7"/>
    <p:sldId id="261" r:id="rId8"/>
    <p:sldId id="262" r:id="rId9"/>
    <p:sldId id="274" r:id="rId10"/>
    <p:sldId id="263" r:id="rId11"/>
    <p:sldId id="264" r:id="rId12"/>
    <p:sldId id="275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147" autoAdjust="0"/>
    <p:restoredTop sz="94660"/>
  </p:normalViewPr>
  <p:slideViewPr>
    <p:cSldViewPr snapToGrid="0">
      <p:cViewPr varScale="1">
        <p:scale>
          <a:sx n="64" d="100"/>
          <a:sy n="64" d="100"/>
        </p:scale>
        <p:origin x="-33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F527415-A528-4B8F-8A57-0F030FBD7D0F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33B79219-18FC-4F64-81DE-EC5977B22B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51929635"/>
      </p:ext>
    </p:extLst>
  </p:cSld>
  <p:clrMapOvr>
    <a:masterClrMapping/>
  </p:clrMapOvr>
  <p:transition spd="slow" advClick="0" advTm="7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7415-A528-4B8F-8A57-0F030FBD7D0F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79219-18FC-4F64-81DE-EC5977B22B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64426006"/>
      </p:ext>
    </p:extLst>
  </p:cSld>
  <p:clrMapOvr>
    <a:masterClrMapping/>
  </p:clrMapOvr>
  <p:transition spd="slow" advClick="0" advTm="7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7415-A528-4B8F-8A57-0F030FBD7D0F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79219-18FC-4F64-81DE-EC5977B22B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90419242"/>
      </p:ext>
    </p:extLst>
  </p:cSld>
  <p:clrMapOvr>
    <a:masterClrMapping/>
  </p:clrMapOvr>
  <p:transition spd="slow" advClick="0" advTm="7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7415-A528-4B8F-8A57-0F030FBD7D0F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79219-18FC-4F64-81DE-EC5977B22B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58304744"/>
      </p:ext>
    </p:extLst>
  </p:cSld>
  <p:clrMapOvr>
    <a:masterClrMapping/>
  </p:clrMapOvr>
  <p:transition spd="slow" advClick="0" advTm="7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7415-A528-4B8F-8A57-0F030FBD7D0F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79219-18FC-4F64-81DE-EC5977B22B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5989997"/>
      </p:ext>
    </p:extLst>
  </p:cSld>
  <p:clrMapOvr>
    <a:masterClrMapping/>
  </p:clrMapOvr>
  <p:transition spd="slow" advClick="0" advTm="7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7415-A528-4B8F-8A57-0F030FBD7D0F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79219-18FC-4F64-81DE-EC5977B22B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68557258"/>
      </p:ext>
    </p:extLst>
  </p:cSld>
  <p:clrMapOvr>
    <a:masterClrMapping/>
  </p:clrMapOvr>
  <p:transition spd="slow" advClick="0" advTm="7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7415-A528-4B8F-8A57-0F030FBD7D0F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79219-18FC-4F64-81DE-EC5977B22B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3154652"/>
      </p:ext>
    </p:extLst>
  </p:cSld>
  <p:clrMapOvr>
    <a:masterClrMapping/>
  </p:clrMapOvr>
  <p:transition spd="slow" advClick="0" advTm="700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F527415-A528-4B8F-8A57-0F030FBD7D0F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79219-18FC-4F64-81DE-EC5977B22B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37719780"/>
      </p:ext>
    </p:extLst>
  </p:cSld>
  <p:clrMapOvr>
    <a:masterClrMapping/>
  </p:clrMapOvr>
  <p:transition spd="slow" advClick="0" advTm="700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5F527415-A528-4B8F-8A57-0F030FBD7D0F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79219-18FC-4F64-81DE-EC5977B22B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175079"/>
      </p:ext>
    </p:extLst>
  </p:cSld>
  <p:clrMapOvr>
    <a:masterClrMapping/>
  </p:clrMapOvr>
  <p:transition spd="slow" advClick="0" advTm="7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7415-A528-4B8F-8A57-0F030FBD7D0F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79219-18FC-4F64-81DE-EC5977B22B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50004519"/>
      </p:ext>
    </p:extLst>
  </p:cSld>
  <p:clrMapOvr>
    <a:masterClrMapping/>
  </p:clrMapOvr>
  <p:transition spd="slow" advClick="0" advTm="7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7415-A528-4B8F-8A57-0F030FBD7D0F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79219-18FC-4F64-81DE-EC5977B22B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8750551"/>
      </p:ext>
    </p:extLst>
  </p:cSld>
  <p:clrMapOvr>
    <a:masterClrMapping/>
  </p:clrMapOvr>
  <p:transition spd="slow" advClick="0" advTm="7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7415-A528-4B8F-8A57-0F030FBD7D0F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79219-18FC-4F64-81DE-EC5977B22B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9509708"/>
      </p:ext>
    </p:extLst>
  </p:cSld>
  <p:clrMapOvr>
    <a:masterClrMapping/>
  </p:clrMapOvr>
  <p:transition spd="slow" advClick="0" advTm="7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7415-A528-4B8F-8A57-0F030FBD7D0F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79219-18FC-4F64-81DE-EC5977B22B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57876857"/>
      </p:ext>
    </p:extLst>
  </p:cSld>
  <p:clrMapOvr>
    <a:masterClrMapping/>
  </p:clrMapOvr>
  <p:transition spd="slow" advClick="0" advTm="7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7415-A528-4B8F-8A57-0F030FBD7D0F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79219-18FC-4F64-81DE-EC5977B22B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38895497"/>
      </p:ext>
    </p:extLst>
  </p:cSld>
  <p:clrMapOvr>
    <a:masterClrMapping/>
  </p:clrMapOvr>
  <p:transition spd="slow" advClick="0" advTm="7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7415-A528-4B8F-8A57-0F030FBD7D0F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79219-18FC-4F64-81DE-EC5977B22B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39488802"/>
      </p:ext>
    </p:extLst>
  </p:cSld>
  <p:clrMapOvr>
    <a:masterClrMapping/>
  </p:clrMapOvr>
  <p:transition spd="slow" advClick="0" advTm="7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7415-A528-4B8F-8A57-0F030FBD7D0F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79219-18FC-4F64-81DE-EC5977B22B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30017687"/>
      </p:ext>
    </p:extLst>
  </p:cSld>
  <p:clrMapOvr>
    <a:masterClrMapping/>
  </p:clrMapOvr>
  <p:transition spd="slow" advClick="0" advTm="7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7415-A528-4B8F-8A57-0F030FBD7D0F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79219-18FC-4F64-81DE-EC5977B22B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04346403"/>
      </p:ext>
    </p:extLst>
  </p:cSld>
  <p:clrMapOvr>
    <a:masterClrMapping/>
  </p:clrMapOvr>
  <p:transition spd="slow" advClick="0" advTm="7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F527415-A528-4B8F-8A57-0F030FBD7D0F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33B79219-18FC-4F64-81DE-EC5977B22B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39444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ransition spd="slow" advClick="0" advTm="7000">
    <p:fade/>
  </p:transition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1448474"/>
            <a:ext cx="8825660" cy="1901629"/>
          </a:xfrm>
        </p:spPr>
        <p:txBody>
          <a:bodyPr/>
          <a:lstStyle/>
          <a:p>
            <a:pPr algn="ctr"/>
            <a:r>
              <a:rPr lang="ru-RU" sz="5400" dirty="0" smtClean="0"/>
              <a:t>Законодательство:</a:t>
            </a:r>
            <a:br>
              <a:rPr lang="ru-RU" sz="5400" dirty="0" smtClean="0"/>
            </a:br>
            <a:r>
              <a:rPr lang="ru-RU" sz="5400" dirty="0" smtClean="0"/>
              <a:t>Незаконный оборот наркотиков.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Что ты должен знать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4198104"/>
      </p:ext>
    </p:extLst>
  </p:cSld>
  <p:clrMapOvr>
    <a:masterClrMapping/>
  </p:clrMapOvr>
  <p:transition spd="slow" advClick="0" advTm="7441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1089799"/>
            <a:ext cx="8825658" cy="2103777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-я всего лишь поделился с одноклассником </a:t>
            </a:r>
            <a:br>
              <a:rPr lang="ru-RU" sz="3600" dirty="0" smtClean="0"/>
            </a:br>
            <a:r>
              <a:rPr lang="ru-RU" sz="3600" dirty="0" smtClean="0"/>
              <a:t>-я же денег с него не брал</a:t>
            </a:r>
            <a:br>
              <a:rPr lang="ru-RU" sz="3600" dirty="0" smtClean="0"/>
            </a:br>
            <a:r>
              <a:rPr lang="ru-RU" sz="3600" dirty="0" smtClean="0"/>
              <a:t>-подумаешь, какое преступление!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2994" y="3357348"/>
            <a:ext cx="6286500" cy="31018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88798103"/>
      </p:ext>
    </p:extLst>
  </p:cSld>
  <p:clrMapOvr>
    <a:masterClrMapping/>
  </p:clrMapOvr>
  <p:transition spd="slow" advClick="0" advTm="7176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2006222"/>
            <a:ext cx="8825658" cy="1241946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КоАП РФ</a:t>
            </a:r>
            <a:br>
              <a:rPr lang="ru-RU" sz="3600" dirty="0" smtClean="0"/>
            </a:br>
            <a:r>
              <a:rPr lang="ru-RU" sz="3600" dirty="0" smtClean="0"/>
              <a:t>Статья 6.10  Вовлечение несовершеннолетнего в употребление одурманивающих веществ. 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4382" y="2866030"/>
            <a:ext cx="4285398" cy="35211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63899577"/>
      </p:ext>
    </p:extLst>
  </p:cSld>
  <p:clrMapOvr>
    <a:masterClrMapping/>
  </p:clrMapOvr>
  <p:transition spd="slow" advClick="0" advTm="7473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2006222"/>
            <a:ext cx="8825658" cy="1241946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УК РФ</a:t>
            </a:r>
            <a:br>
              <a:rPr lang="ru-RU" sz="3600" dirty="0" smtClean="0"/>
            </a:br>
            <a:r>
              <a:rPr lang="ru-RU" sz="3600" dirty="0" smtClean="0"/>
              <a:t>Статья 230 </a:t>
            </a:r>
            <a:r>
              <a:rPr lang="ru-RU" sz="3600" b="1" u="sng" dirty="0" smtClean="0"/>
              <a:t>Склонение к потреблению</a:t>
            </a:r>
            <a:r>
              <a:rPr lang="ru-RU" sz="3600" b="1" dirty="0" smtClean="0"/>
              <a:t> </a:t>
            </a:r>
            <a:r>
              <a:rPr lang="ru-RU" sz="3600" b="1" u="sng" dirty="0" smtClean="0"/>
              <a:t>наркотиков.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i="1" u="sng" dirty="0" smtClean="0">
                <a:solidFill>
                  <a:schemeClr val="bg1"/>
                </a:solidFill>
              </a:rPr>
              <a:t>максимальное наказание -  </a:t>
            </a:r>
          </a:p>
          <a:p>
            <a:r>
              <a:rPr lang="ru-RU" b="1" i="1" u="sng" dirty="0" smtClean="0">
                <a:solidFill>
                  <a:schemeClr val="bg1"/>
                </a:solidFill>
              </a:rPr>
              <a:t>лишение свободы на срок до 15 лет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4382" y="2866030"/>
            <a:ext cx="4285398" cy="35211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63899577"/>
      </p:ext>
    </p:extLst>
  </p:cSld>
  <p:clrMapOvr>
    <a:masterClrMapping/>
  </p:clrMapOvr>
  <p:transition spd="slow" advClick="0" advTm="7831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1130742"/>
            <a:ext cx="8825658" cy="267764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-попробовали с подругой «кое-что» и пошли на улицу</a:t>
            </a:r>
            <a:br>
              <a:rPr lang="ru-RU" sz="3600" dirty="0" smtClean="0"/>
            </a:br>
            <a:r>
              <a:rPr lang="ru-RU" sz="3600" dirty="0" smtClean="0"/>
              <a:t>-мы же никого не трогали </a:t>
            </a:r>
            <a:br>
              <a:rPr lang="ru-RU" sz="3600" dirty="0" smtClean="0"/>
            </a:br>
            <a:r>
              <a:rPr lang="ru-RU" sz="3600" dirty="0" smtClean="0"/>
              <a:t>-просто было прикольно!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48755" y="3702571"/>
            <a:ext cx="4156092" cy="25783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5084133"/>
      </p:ext>
    </p:extLst>
  </p:cSld>
  <p:clrMapOvr>
    <a:masterClrMapping/>
  </p:clrMapOvr>
  <p:transition spd="slow" advClick="0" advTm="7113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3008027"/>
            <a:ext cx="9262281" cy="2809663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КоАП РФ </a:t>
            </a:r>
            <a:br>
              <a:rPr lang="ru-RU" sz="3600" dirty="0" smtClean="0"/>
            </a:br>
            <a:r>
              <a:rPr lang="ru-RU" sz="3600" dirty="0" smtClean="0"/>
              <a:t>Статья 20.20 Потребление наркотических средств или психотропных веществ в общественных местах.</a:t>
            </a:r>
            <a:br>
              <a:rPr lang="ru-RU" sz="3600" dirty="0" smtClean="0"/>
            </a:br>
            <a:r>
              <a:rPr lang="ru-RU" sz="3600" dirty="0" smtClean="0"/>
              <a:t>Статья 20.22 Появление в состоянии опьянения несовершеннолетних … потребление ими </a:t>
            </a:r>
            <a:br>
              <a:rPr lang="ru-RU" sz="3600" dirty="0" smtClean="0"/>
            </a:br>
            <a:r>
              <a:rPr lang="ru-RU" sz="3600" dirty="0" smtClean="0"/>
              <a:t>наркотических средств или </a:t>
            </a:r>
            <a:br>
              <a:rPr lang="ru-RU" sz="3600" dirty="0" smtClean="0"/>
            </a:br>
            <a:r>
              <a:rPr lang="ru-RU" sz="3600" dirty="0" smtClean="0"/>
              <a:t>психотропных веществ </a:t>
            </a:r>
            <a:br>
              <a:rPr lang="ru-RU" sz="3600" dirty="0" smtClean="0"/>
            </a:br>
            <a:r>
              <a:rPr lang="ru-RU" sz="3600" dirty="0" smtClean="0"/>
              <a:t>в общественных местах.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53159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7212" y="3665324"/>
            <a:ext cx="4162568" cy="27218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66883432"/>
      </p:ext>
    </p:extLst>
  </p:cSld>
  <p:clrMapOvr>
    <a:masterClrMapping/>
  </p:clrMapOvr>
  <p:transition spd="slow" advClick="0" advTm="6942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2249" y="2367733"/>
            <a:ext cx="4351025" cy="1184671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-предложили классный заработок </a:t>
            </a:r>
            <a:br>
              <a:rPr lang="ru-RU" sz="3600" dirty="0" smtClean="0"/>
            </a:br>
            <a:r>
              <a:rPr lang="ru-RU" sz="3600" dirty="0" smtClean="0"/>
              <a:t>-просто ходишь по городу и прячешь пакетики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>-деньги обещают хорошие!</a:t>
            </a:r>
            <a:endParaRPr lang="ru-RU" sz="36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863249" y="3919590"/>
            <a:ext cx="3757545" cy="228382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6836" y="1173346"/>
            <a:ext cx="4612942" cy="47581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48513293"/>
      </p:ext>
    </p:extLst>
  </p:cSld>
  <p:clrMapOvr>
    <a:masterClrMapping/>
  </p:clrMapOvr>
  <p:transition spd="slow" advClick="0" advTm="7644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1294515"/>
            <a:ext cx="8825658" cy="267764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УК РФ</a:t>
            </a:r>
            <a:br>
              <a:rPr lang="ru-RU" sz="3600" dirty="0" smtClean="0"/>
            </a:br>
            <a:r>
              <a:rPr lang="ru-RU" sz="3600" dirty="0" smtClean="0"/>
              <a:t>Статья 228.1 Незаконные производство, сбыт или пересылка наркотических средств.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83189" y="3411941"/>
            <a:ext cx="4641600" cy="2970807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Максимальный срок лишения свободы –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Пожизненное лишение свободы.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9555448"/>
      </p:ext>
    </p:extLst>
  </p:cSld>
  <p:clrMapOvr>
    <a:masterClrMapping/>
  </p:clrMapOvr>
  <p:transition spd="slow" advClick="0" advTm="8923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4829" y="1667711"/>
            <a:ext cx="4351025" cy="228382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-</a:t>
            </a:r>
            <a:r>
              <a:rPr lang="ru-RU" sz="3600" dirty="0"/>
              <a:t>ч</a:t>
            </a:r>
            <a:r>
              <a:rPr lang="ru-RU" sz="3600" dirty="0" smtClean="0"/>
              <a:t>то, все так строго?!</a:t>
            </a:r>
            <a:br>
              <a:rPr lang="ru-RU" sz="3600" dirty="0" smtClean="0"/>
            </a:br>
            <a:r>
              <a:rPr lang="ru-RU" sz="3600" dirty="0" smtClean="0"/>
              <a:t>-а я не знала…</a:t>
            </a:r>
            <a:endParaRPr lang="ru-RU" sz="36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6715" y="464024"/>
            <a:ext cx="6730361" cy="59640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91309086"/>
      </p:ext>
    </p:extLst>
  </p:cSld>
  <p:clrMapOvr>
    <a:masterClrMapping/>
  </p:clrMapOvr>
  <p:transition spd="slow" advClick="0" advTm="7144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048" y="744647"/>
            <a:ext cx="9298728" cy="2677648"/>
          </a:xfrm>
        </p:spPr>
        <p:txBody>
          <a:bodyPr>
            <a:normAutofit/>
          </a:bodyPr>
          <a:lstStyle/>
          <a:p>
            <a:r>
              <a:rPr lang="ru-RU" sz="4400" dirty="0" smtClean="0"/>
              <a:t>Теперь знаешь!</a:t>
            </a:r>
            <a:endParaRPr lang="ru-RU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 r="32549"/>
          <a:stretch>
            <a:fillRect/>
          </a:stretch>
        </p:blipFill>
        <p:spPr>
          <a:xfrm>
            <a:off x="6071017" y="450375"/>
            <a:ext cx="5636302" cy="5943838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87361611"/>
      </p:ext>
    </p:extLst>
  </p:cSld>
  <p:clrMapOvr>
    <a:masterClrMapping/>
  </p:clrMapOvr>
  <p:transition spd="slow" advClick="0" advTm="7222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Полная ответственность за противоправную деятельность в сфере </a:t>
            </a:r>
            <a:r>
              <a:rPr lang="ru-RU" sz="3600" dirty="0" smtClean="0">
                <a:solidFill>
                  <a:srgbClr val="FF0000"/>
                </a:solidFill>
              </a:rPr>
              <a:t>Н</a:t>
            </a:r>
            <a:r>
              <a:rPr lang="ru-RU" sz="3600" dirty="0" smtClean="0"/>
              <a:t>езаконного </a:t>
            </a:r>
            <a:r>
              <a:rPr lang="ru-RU" sz="3600" dirty="0" smtClean="0">
                <a:solidFill>
                  <a:srgbClr val="FF0000"/>
                </a:solidFill>
              </a:rPr>
              <a:t>О</a:t>
            </a:r>
            <a:r>
              <a:rPr lang="ru-RU" sz="3600" dirty="0" smtClean="0"/>
              <a:t>борота </a:t>
            </a:r>
            <a:r>
              <a:rPr lang="ru-RU" sz="3600" dirty="0" smtClean="0">
                <a:solidFill>
                  <a:srgbClr val="FF0000"/>
                </a:solidFill>
              </a:rPr>
              <a:t>Н</a:t>
            </a:r>
            <a:r>
              <a:rPr lang="ru-RU" sz="3600" dirty="0" smtClean="0"/>
              <a:t>аркотиков </a:t>
            </a:r>
            <a:br>
              <a:rPr lang="ru-RU" sz="3600" dirty="0" smtClean="0"/>
            </a:br>
            <a:r>
              <a:rPr lang="ru-RU" sz="3600" dirty="0" smtClean="0"/>
              <a:t>Наступает с 16 лет!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89304111"/>
      </p:ext>
    </p:extLst>
  </p:cSld>
  <p:clrMapOvr>
    <a:masterClrMapping/>
  </p:clrMapOvr>
  <p:transition spd="slow" advClick="0" advTm="8065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86214" y="1308162"/>
            <a:ext cx="7225273" cy="2677648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Все знают, что наркотики калечат и губят людей.</a:t>
            </a:r>
            <a:br>
              <a:rPr lang="ru-RU" sz="4400" dirty="0" smtClean="0"/>
            </a:br>
            <a:r>
              <a:rPr lang="ru-RU" sz="4400" dirty="0" smtClean="0"/>
              <a:t>Но последствия бывают не только медицинскими, но и правовыми. </a:t>
            </a:r>
            <a:endParaRPr lang="ru-RU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19164" y="3302758"/>
            <a:ext cx="4913195" cy="2929269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71339532"/>
      </p:ext>
    </p:extLst>
  </p:cSld>
  <p:clrMapOvr>
    <a:masterClrMapping/>
  </p:clrMapOvr>
  <p:transition spd="slow" advTm="7426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1569493"/>
            <a:ext cx="4351025" cy="339197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-купила носочки</a:t>
            </a:r>
            <a:r>
              <a:rPr lang="en-US" dirty="0" smtClean="0"/>
              <a:t> </a:t>
            </a:r>
            <a:r>
              <a:rPr lang="ru-RU" dirty="0" smtClean="0"/>
              <a:t>с коноплей</a:t>
            </a:r>
            <a:br>
              <a:rPr lang="ru-RU" dirty="0" smtClean="0"/>
            </a:br>
            <a:r>
              <a:rPr lang="ru-RU" dirty="0" smtClean="0"/>
              <a:t>-у друга такие же </a:t>
            </a:r>
            <a:br>
              <a:rPr lang="ru-RU" dirty="0" smtClean="0"/>
            </a:br>
            <a:r>
              <a:rPr lang="ru-RU" dirty="0" smtClean="0"/>
              <a:t>-это же не запрещено!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1126" y="477430"/>
            <a:ext cx="4915005" cy="59097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95678906"/>
      </p:ext>
    </p:extLst>
  </p:cSld>
  <p:clrMapOvr>
    <a:masterClrMapping/>
  </p:clrMapOvr>
  <p:transition spd="slow" advClick="0" advTm="7285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1929293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КоАП РФ </a:t>
            </a:r>
            <a:br>
              <a:rPr lang="ru-RU" sz="3600" dirty="0" smtClean="0"/>
            </a:br>
            <a:r>
              <a:rPr lang="ru-RU" sz="3600" dirty="0" smtClean="0"/>
              <a:t>статья 6.13 Пропаганда наркотических средств, психотропных веществ или </a:t>
            </a:r>
            <a:r>
              <a:rPr lang="ru-RU" sz="3600" dirty="0" err="1" smtClean="0"/>
              <a:t>наркосодержащих</a:t>
            </a:r>
            <a:r>
              <a:rPr lang="ru-RU" sz="3600" dirty="0" smtClean="0"/>
              <a:t> растений </a:t>
            </a:r>
            <a:br>
              <a:rPr lang="ru-RU" sz="3600" dirty="0" smtClean="0"/>
            </a:br>
            <a:r>
              <a:rPr lang="ru-RU" sz="3600" dirty="0" smtClean="0"/>
              <a:t>и их частей.</a:t>
            </a:r>
            <a:endParaRPr lang="ru-RU" sz="36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11488" y="3665324"/>
            <a:ext cx="3398292" cy="27218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58921303"/>
      </p:ext>
    </p:extLst>
  </p:cSld>
  <p:clrMapOvr>
    <a:masterClrMapping/>
  </p:clrMapOvr>
  <p:transition spd="slow" advClick="0" advTm="7597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33439" y="1392701"/>
            <a:ext cx="7363447" cy="3384679"/>
          </a:xfrm>
        </p:spPr>
        <p:txBody>
          <a:bodyPr>
            <a:normAutofit fontScale="90000"/>
          </a:bodyPr>
          <a:lstStyle/>
          <a:p>
            <a:r>
              <a:rPr lang="ru-RU" sz="4800" dirty="0" smtClean="0"/>
              <a:t>-я уже взрослый</a:t>
            </a:r>
            <a:br>
              <a:rPr lang="ru-RU" sz="4800" dirty="0" smtClean="0"/>
            </a:br>
            <a:r>
              <a:rPr lang="ru-RU" sz="4800" dirty="0" smtClean="0"/>
              <a:t>-хочется новых ощущений</a:t>
            </a:r>
            <a:br>
              <a:rPr lang="ru-RU" sz="4800" dirty="0" smtClean="0"/>
            </a:br>
            <a:r>
              <a:rPr lang="ru-RU" sz="4800" dirty="0" smtClean="0"/>
              <a:t>-это круто </a:t>
            </a:r>
            <a:br>
              <a:rPr lang="ru-RU" sz="4800" dirty="0" smtClean="0"/>
            </a:br>
            <a:r>
              <a:rPr lang="ru-RU" sz="4800" dirty="0" smtClean="0"/>
              <a:t>-подумаешь, попробовал один раз!</a:t>
            </a:r>
            <a:endParaRPr lang="ru-RU" sz="4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 l="19713" r="13847" b="16287"/>
          <a:stretch>
            <a:fillRect/>
          </a:stretch>
        </p:blipFill>
        <p:spPr>
          <a:xfrm>
            <a:off x="8459655" y="2837754"/>
            <a:ext cx="3207690" cy="3533066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84525497"/>
      </p:ext>
    </p:extLst>
  </p:cSld>
  <p:clrMapOvr>
    <a:masterClrMapping/>
  </p:clrMapOvr>
  <p:transition spd="slow" advClick="0" advTm="7332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1542197"/>
            <a:ext cx="6828985" cy="2486829"/>
          </a:xfrm>
        </p:spPr>
        <p:txBody>
          <a:bodyPr>
            <a:noAutofit/>
          </a:bodyPr>
          <a:lstStyle/>
          <a:p>
            <a:r>
              <a:rPr lang="ru-RU" sz="3600" dirty="0" smtClean="0"/>
              <a:t>КоАП РФ</a:t>
            </a:r>
            <a:br>
              <a:rPr lang="ru-RU" sz="3600" dirty="0" smtClean="0"/>
            </a:br>
            <a:r>
              <a:rPr lang="ru-RU" sz="3600" dirty="0" smtClean="0"/>
              <a:t>Статья 6.9 Потребление наркотических средств или психотропных веществ без назначения врача 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19916" y="2866030"/>
            <a:ext cx="4189864" cy="35211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82571320"/>
      </p:ext>
    </p:extLst>
  </p:cSld>
  <p:clrMapOvr>
    <a:masterClrMapping/>
  </p:clrMapOvr>
  <p:transition spd="slow" advClick="0" advTm="8986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6269427" cy="285440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-купил для себя</a:t>
            </a:r>
            <a:br>
              <a:rPr lang="ru-RU" sz="3600" dirty="0" smtClean="0"/>
            </a:br>
            <a:r>
              <a:rPr lang="ru-RU" sz="3600" dirty="0" smtClean="0"/>
              <a:t>-друг предложил, он же плохого не посоветует </a:t>
            </a:r>
            <a:br>
              <a:rPr lang="ru-RU" sz="3600" dirty="0" smtClean="0"/>
            </a:br>
            <a:r>
              <a:rPr lang="ru-RU" sz="3600" dirty="0" smtClean="0"/>
              <a:t>-в жизни надо попробовать все!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01803" y="2797792"/>
            <a:ext cx="4086012" cy="36050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42104315"/>
      </p:ext>
    </p:extLst>
  </p:cSld>
  <p:clrMapOvr>
    <a:masterClrMapping/>
  </p:clrMapOvr>
  <p:transition spd="slow" advClick="0" advTm="8908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1922313"/>
            <a:ext cx="8825658" cy="2035539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КоАП РФ</a:t>
            </a:r>
            <a:br>
              <a:rPr lang="ru-RU" sz="3600" dirty="0" smtClean="0"/>
            </a:br>
            <a:r>
              <a:rPr lang="ru-RU" sz="3600" dirty="0" smtClean="0"/>
              <a:t>Статья 6.8 Незаконное приобретение, хранение , перевозка, изготовление, переработка наркотических </a:t>
            </a:r>
            <a:br>
              <a:rPr lang="ru-RU" sz="3600" dirty="0" smtClean="0"/>
            </a:br>
            <a:r>
              <a:rPr lang="ru-RU" sz="3600" dirty="0" smtClean="0"/>
              <a:t>средств.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60860" y="3002507"/>
            <a:ext cx="4148920" cy="338464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41301437"/>
      </p:ext>
    </p:extLst>
  </p:cSld>
  <p:clrMapOvr>
    <a:masterClrMapping/>
  </p:clrMapOvr>
  <p:transition spd="slow" advClick="0" advTm="7285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5053" y="2536910"/>
            <a:ext cx="6520009" cy="2035539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УК РФ</a:t>
            </a:r>
            <a:br>
              <a:rPr lang="ru-RU" sz="3600" dirty="0" smtClean="0"/>
            </a:br>
            <a:r>
              <a:rPr lang="ru-RU" sz="3600" b="1" i="1" u="sng" dirty="0" smtClean="0">
                <a:solidFill>
                  <a:schemeClr val="bg1"/>
                </a:solidFill>
              </a:rPr>
              <a:t>ст228 </a:t>
            </a:r>
            <a:r>
              <a:rPr lang="ru-RU" sz="3600" dirty="0" smtClean="0"/>
              <a:t>Незаконные приобретение, хранение, перевозка, изготовление, переработка.</a:t>
            </a:r>
            <a:br>
              <a:rPr lang="ru-RU" sz="3600" dirty="0" smtClean="0"/>
            </a:b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i="1" u="sng" dirty="0" smtClean="0">
                <a:solidFill>
                  <a:schemeClr val="bg1"/>
                </a:solidFill>
              </a:rPr>
              <a:t>максимальное наказание -   </a:t>
            </a:r>
          </a:p>
          <a:p>
            <a:r>
              <a:rPr lang="ru-RU" b="1" i="1" u="sng" dirty="0" smtClean="0">
                <a:solidFill>
                  <a:schemeClr val="bg1"/>
                </a:solidFill>
              </a:rPr>
              <a:t>лишение свободы на срок до 1</a:t>
            </a:r>
            <a:r>
              <a:rPr lang="en-US" b="1" i="1" u="sng" dirty="0" smtClean="0">
                <a:solidFill>
                  <a:schemeClr val="bg1"/>
                </a:solidFill>
              </a:rPr>
              <a:t>5</a:t>
            </a:r>
            <a:r>
              <a:rPr lang="ru-RU" b="1" i="1" u="sng" dirty="0" smtClean="0">
                <a:solidFill>
                  <a:schemeClr val="bg1"/>
                </a:solidFill>
              </a:rPr>
              <a:t> лет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60860" y="3002507"/>
            <a:ext cx="4148920" cy="338464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41301437"/>
      </p:ext>
    </p:extLst>
  </p:cSld>
  <p:clrMapOvr>
    <a:masterClrMapping/>
  </p:clrMapOvr>
  <p:transition spd="slow" advClick="0" advTm="7301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Ион (конференц-зал)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223</TotalTime>
  <Words>117</Words>
  <Application>Microsoft Office PowerPoint</Application>
  <PresentationFormat>Произвольный</PresentationFormat>
  <Paragraphs>26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Ион (конференц-зал)</vt:lpstr>
      <vt:lpstr>Законодательство: Незаконный оборот наркотиков.</vt:lpstr>
      <vt:lpstr>Все знают, что наркотики калечат и губят людей. Но последствия бывают не только медицинскими, но и правовыми. </vt:lpstr>
      <vt:lpstr>-купила носочки с коноплей -у друга такие же  -это же не запрещено!</vt:lpstr>
      <vt:lpstr>КоАП РФ  статья 6.13 Пропаганда наркотических средств, психотропных веществ или наркосодержащих растений  и их частей.</vt:lpstr>
      <vt:lpstr>-я уже взрослый -хочется новых ощущений -это круто  -подумаешь, попробовал один раз!</vt:lpstr>
      <vt:lpstr>КоАП РФ Статья 6.9 Потребление наркотических средств или психотропных веществ без назначения врача </vt:lpstr>
      <vt:lpstr>-купил для себя -друг предложил, он же плохого не посоветует  -в жизни надо попробовать все!</vt:lpstr>
      <vt:lpstr>КоАП РФ Статья 6.8 Незаконное приобретение, хранение , перевозка, изготовление, переработка наркотических  средств.</vt:lpstr>
      <vt:lpstr>УК РФ ст228 Незаконные приобретение, хранение, перевозка, изготовление, переработка. </vt:lpstr>
      <vt:lpstr>-я всего лишь поделился с одноклассником  -я же денег с него не брал -подумаешь, какое преступление!</vt:lpstr>
      <vt:lpstr>КоАП РФ Статья 6.10  Вовлечение несовершеннолетнего в употребление одурманивающих веществ. </vt:lpstr>
      <vt:lpstr>УК РФ Статья 230 Склонение к потреблению наркотиков.</vt:lpstr>
      <vt:lpstr>-попробовали с подругой «кое-что» и пошли на улицу -мы же никого не трогали  -просто было прикольно!</vt:lpstr>
      <vt:lpstr>КоАП РФ  Статья 20.20 Потребление наркотических средств или психотропных веществ в общественных местах. Статья 20.22 Появление в состоянии опьянения несовершеннолетних … потребление ими  наркотических средств или  психотропных веществ  в общественных местах. </vt:lpstr>
      <vt:lpstr>-предложили классный заработок  -просто ходишь по городу и прячешь пакетики -деньги обещают хорошие!</vt:lpstr>
      <vt:lpstr>УК РФ Статья 228.1 Незаконные производство, сбыт или пересылка наркотических средств.</vt:lpstr>
      <vt:lpstr>-что, все так строго?! -а я не знала…</vt:lpstr>
      <vt:lpstr>Теперь знаешь!</vt:lpstr>
      <vt:lpstr>Полная ответственность за противоправную деятельность в сфере Незаконного Оборота Наркотиков  Наступает с 16 лет!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 знают, что наркотики колечат и губят людей. Но последствия бывают не только медицинскими, но и правовыми.</dc:title>
  <dc:creator>admin</dc:creator>
  <cp:lastModifiedBy>Admin</cp:lastModifiedBy>
  <cp:revision>24</cp:revision>
  <dcterms:created xsi:type="dcterms:W3CDTF">2017-02-18T19:22:32Z</dcterms:created>
  <dcterms:modified xsi:type="dcterms:W3CDTF">2021-11-18T13:02:44Z</dcterms:modified>
</cp:coreProperties>
</file>